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3" r:id="rId2"/>
    <p:sldId id="278" r:id="rId3"/>
    <p:sldId id="279" r:id="rId4"/>
    <p:sldId id="270" r:id="rId5"/>
    <p:sldId id="281" r:id="rId6"/>
    <p:sldId id="282" r:id="rId7"/>
    <p:sldId id="283" r:id="rId8"/>
    <p:sldId id="284" r:id="rId9"/>
    <p:sldId id="292" r:id="rId10"/>
    <p:sldId id="295" r:id="rId11"/>
    <p:sldId id="354" r:id="rId12"/>
    <p:sldId id="298" r:id="rId13"/>
    <p:sldId id="299" r:id="rId14"/>
    <p:sldId id="300" r:id="rId15"/>
    <p:sldId id="301" r:id="rId16"/>
    <p:sldId id="302" r:id="rId17"/>
    <p:sldId id="303" r:id="rId18"/>
    <p:sldId id="305" r:id="rId19"/>
    <p:sldId id="309" r:id="rId20"/>
    <p:sldId id="316" r:id="rId21"/>
    <p:sldId id="304" r:id="rId22"/>
    <p:sldId id="330" r:id="rId23"/>
    <p:sldId id="353" r:id="rId24"/>
    <p:sldId id="356" r:id="rId25"/>
    <p:sldId id="359" r:id="rId26"/>
    <p:sldId id="3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>
            <p14:sldId id="273"/>
            <p14:sldId id="278"/>
          </p14:sldIdLst>
        </p14:section>
        <p14:section name="Learn More" id="{2CC34DB2-6590-42C0-AD4B-A04C6060184E}">
          <p14:sldIdLst>
            <p14:sldId id="279"/>
            <p14:sldId id="270"/>
            <p14:sldId id="281"/>
            <p14:sldId id="282"/>
            <p14:sldId id="283"/>
            <p14:sldId id="284"/>
            <p14:sldId id="292"/>
            <p14:sldId id="295"/>
            <p14:sldId id="354"/>
            <p14:sldId id="298"/>
            <p14:sldId id="299"/>
            <p14:sldId id="300"/>
            <p14:sldId id="301"/>
            <p14:sldId id="302"/>
            <p14:sldId id="303"/>
            <p14:sldId id="305"/>
            <p14:sldId id="309"/>
            <p14:sldId id="316"/>
            <p14:sldId id="304"/>
            <p14:sldId id="330"/>
            <p14:sldId id="353"/>
            <p14:sldId id="356"/>
            <p14:sldId id="359"/>
            <p14:sldId id="3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F8F8F8"/>
    <a:srgbClr val="D24726"/>
    <a:srgbClr val="D2B4A6"/>
    <a:srgbClr val="734F29"/>
    <a:srgbClr val="DD462F"/>
    <a:srgbClr val="AEB785"/>
    <a:srgbClr val="EFD5A2"/>
    <a:srgbClr val="3B3026"/>
    <a:srgbClr val="ECE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5" autoAdjust="0"/>
    <p:restoredTop sz="94274" autoAdjust="0"/>
  </p:normalViewPr>
  <p:slideViewPr>
    <p:cSldViewPr snapToGrid="0">
      <p:cViewPr varScale="1">
        <p:scale>
          <a:sx n="131" d="100"/>
          <a:sy n="131" d="100"/>
        </p:scale>
        <p:origin x="50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9/14/22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055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825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13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2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056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90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225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744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62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6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708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499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0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25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47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64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87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82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640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47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6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78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04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986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8280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9/14/22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9/14/22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11306" y="1164325"/>
            <a:ext cx="9582736" cy="2389365"/>
          </a:xfrm>
        </p:spPr>
        <p:txBody>
          <a:bodyPr>
            <a:norm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We Speak You Listen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60C58-53A0-3249-802E-B7996D882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42E347-4A8B-CC46-84CC-FB59AF1A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688" y="3380232"/>
            <a:ext cx="6444119" cy="321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5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3260" y="1896661"/>
            <a:ext cx="8884920" cy="36507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</a:rPr>
              <a:t>You can ask Citizens Advice or Friends Against Scams. </a:t>
            </a:r>
          </a:p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</a:rPr>
              <a:t>What would you do if you thought you were being scammed?</a:t>
            </a:r>
          </a:p>
          <a:p>
            <a:endParaRPr lang="en-GB" sz="36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3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30721" name="Picture 1" descr="page5image48673584">
            <a:extLst>
              <a:ext uri="{FF2B5EF4-FFF2-40B4-BE49-F238E27FC236}">
                <a16:creationId xmlns:a16="http://schemas.microsoft.com/office/drawing/2014/main" id="{0EC8D903-50E5-F441-8252-823C2750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6" y="1573617"/>
            <a:ext cx="2275367" cy="227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page5image48672960">
            <a:extLst>
              <a:ext uri="{FF2B5EF4-FFF2-40B4-BE49-F238E27FC236}">
                <a16:creationId xmlns:a16="http://schemas.microsoft.com/office/drawing/2014/main" id="{94FA58D9-09AC-688C-0D74-4787E48A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74" y="3797096"/>
            <a:ext cx="2934604" cy="194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02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2097024" y="1481317"/>
            <a:ext cx="11704320" cy="2389365"/>
          </a:xfrm>
        </p:spPr>
        <p:txBody>
          <a:bodyPr>
            <a:noAutofit/>
          </a:bodyPr>
          <a:lstStyle/>
          <a:p>
            <a:pPr algn="ctr"/>
            <a:r>
              <a:rPr lang="en-US" sz="8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</a:t>
            </a:r>
            <a:br>
              <a:rPr lang="en-US" sz="6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AD1F4-578B-A846-AF87-C3511A6E0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18810"/>
            <a:ext cx="5064121" cy="4121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EDBE2-145E-8E47-B620-F1658D0E7239}"/>
              </a:ext>
            </a:extLst>
          </p:cNvPr>
          <p:cNvSpPr txBox="1"/>
          <p:nvPr/>
        </p:nvSpPr>
        <p:spPr>
          <a:xfrm>
            <a:off x="1511808" y="3907536"/>
            <a:ext cx="39485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10 minutes</a:t>
            </a:r>
          </a:p>
        </p:txBody>
      </p:sp>
      <p:pic>
        <p:nvPicPr>
          <p:cNvPr id="7" name="Kit Kat - Have a Break, Have a Kit Kat" descr="Kit Kat - Have a Break, Have a Kit Kat">
            <a:hlinkClick r:id="" action="ppaction://media"/>
            <a:extLst>
              <a:ext uri="{FF2B5EF4-FFF2-40B4-BE49-F238E27FC236}">
                <a16:creationId xmlns:a16="http://schemas.microsoft.com/office/drawing/2014/main" id="{C79E6E7B-D0CE-AB42-BCD1-E816A0FA8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917" y="-10347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0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72720" y="1164325"/>
            <a:ext cx="11704320" cy="2389365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Password?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2A31F-5482-7740-BAD5-97A938756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636" y="3035808"/>
            <a:ext cx="3341154" cy="2682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26641-4C83-1D4C-8B01-09C425E49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4590" y="3911324"/>
            <a:ext cx="2926609" cy="2682262"/>
          </a:xfrm>
          <a:prstGeom prst="rect">
            <a:avLst/>
          </a:prstGeom>
        </p:spPr>
      </p:pic>
      <p:pic>
        <p:nvPicPr>
          <p:cNvPr id="5" name="Voice Clip   Male, Computer, Please Enter Your Password" descr="Voice Clip   Male, Computer, Please Enter Your Password">
            <a:hlinkClick r:id="" action="ppaction://media"/>
            <a:extLst>
              <a:ext uri="{FF2B5EF4-FFF2-40B4-BE49-F238E27FC236}">
                <a16:creationId xmlns:a16="http://schemas.microsoft.com/office/drawing/2014/main" id="{B12B05FB-DDD8-EA4D-8E8C-C247289E8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720" y="-11444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5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A password is like a lock. 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We need passwords to prove who we are on websites, email accounts and computers and to keep your information safe.</a:t>
            </a:r>
            <a:endParaRPr lang="en-GB" sz="3600" dirty="0">
              <a:solidFill>
                <a:schemeClr val="tx1"/>
              </a:solidFill>
            </a:endParaRPr>
          </a:p>
          <a:p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419" y="5727421"/>
            <a:ext cx="2707539" cy="638810"/>
          </a:xfrm>
          <a:prstGeom prst="rect">
            <a:avLst/>
          </a:prstGeom>
        </p:spPr>
      </p:pic>
      <p:pic>
        <p:nvPicPr>
          <p:cNvPr id="34818" name="Picture 2" descr="1 Password Manager &amp; Vault App with Single-Sign On &amp; MFA Solutions |  LastPass">
            <a:extLst>
              <a:ext uri="{FF2B5EF4-FFF2-40B4-BE49-F238E27FC236}">
                <a16:creationId xmlns:a16="http://schemas.microsoft.com/office/drawing/2014/main" id="{AD0D3FCC-DB92-3346-8DA7-6BDF2BD6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9" y="1826556"/>
            <a:ext cx="2691313" cy="26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591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Write down two pretend passwords that you can think of </a:t>
            </a:r>
          </a:p>
          <a:p>
            <a:pPr algn="ctr"/>
            <a:r>
              <a:rPr lang="en-GB" sz="3600" b="1" dirty="0">
                <a:solidFill>
                  <a:schemeClr val="tx1"/>
                </a:solidFill>
              </a:rPr>
              <a:t>BUT</a:t>
            </a:r>
          </a:p>
          <a:p>
            <a:pPr algn="ctr"/>
            <a:r>
              <a:rPr lang="en-GB" sz="2400" b="1" dirty="0">
                <a:solidFill>
                  <a:srgbClr val="C00000"/>
                </a:solidFill>
              </a:rPr>
              <a:t>Do not use your own personal passwords!</a:t>
            </a:r>
          </a:p>
          <a:p>
            <a:endParaRPr lang="en-GB" sz="3600" dirty="0">
              <a:solidFill>
                <a:schemeClr val="tx1"/>
              </a:solidFill>
            </a:endParaRPr>
          </a:p>
          <a:p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35842" name="Picture 2" descr="Game Time! - Eventology Catalyst Canada - Trivia Team-Building">
            <a:extLst>
              <a:ext uri="{FF2B5EF4-FFF2-40B4-BE49-F238E27FC236}">
                <a16:creationId xmlns:a16="http://schemas.microsoft.com/office/drawing/2014/main" id="{419FDFB1-2A9E-F645-A203-A57C96F2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1122">
            <a:off x="123489" y="1331263"/>
            <a:ext cx="3056284" cy="31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63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Write a password that no one would guess. </a:t>
            </a:r>
          </a:p>
          <a:p>
            <a:endParaRPr lang="en-GB" sz="3600" b="1" dirty="0">
              <a:solidFill>
                <a:schemeClr val="tx1"/>
              </a:solidFill>
            </a:endParaRPr>
          </a:p>
          <a:p>
            <a:r>
              <a:rPr lang="en-GB" sz="3600" b="1" dirty="0">
                <a:solidFill>
                  <a:schemeClr val="tx1"/>
                </a:solidFill>
              </a:rPr>
              <a:t>This is called a strong password.  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8CC62-86D7-F64E-83DB-BD3E9810C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27" y="1950265"/>
            <a:ext cx="3094628" cy="29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Write down another password but one that you think people might be able to guess easily.  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This is called a weak password. 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4E7BF7-DB5B-B04B-BC4B-5990EDE4F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86" y="1896660"/>
            <a:ext cx="3114650" cy="291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96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Place your sticky notes either the good password sign or the bad password sign. </a:t>
            </a:r>
          </a:p>
          <a:p>
            <a:endParaRPr lang="en-GB" sz="3600" b="1" dirty="0">
              <a:solidFill>
                <a:schemeClr val="tx1"/>
              </a:solidFill>
            </a:endParaRPr>
          </a:p>
          <a:p>
            <a:r>
              <a:rPr lang="en-GB" sz="3600" b="1" dirty="0">
                <a:solidFill>
                  <a:schemeClr val="tx1"/>
                </a:solidFill>
              </a:rPr>
              <a:t>You can decide. 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0370BC-C5E5-164C-A351-21DFEFBFD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43" y="2279041"/>
            <a:ext cx="2450593" cy="179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86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Passwords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28020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Its important ALL your passwords are strong. </a:t>
            </a:r>
            <a:endParaRPr lang="en-GB" sz="3600" dirty="0">
              <a:solidFill>
                <a:schemeClr val="tx1"/>
              </a:solidFill>
            </a:endParaRPr>
          </a:p>
          <a:p>
            <a:r>
              <a:rPr lang="en-GB" sz="3600" b="1" dirty="0">
                <a:solidFill>
                  <a:schemeClr val="tx1"/>
                </a:solidFill>
              </a:rPr>
              <a:t>Try to use different passwords for different accounts. </a:t>
            </a:r>
            <a:endParaRPr lang="en-GB" sz="3600" dirty="0">
              <a:solidFill>
                <a:schemeClr val="tx1"/>
              </a:solidFill>
            </a:endParaRPr>
          </a:p>
          <a:p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38913" name="Picture 1" descr="page3image48422208">
            <a:extLst>
              <a:ext uri="{FF2B5EF4-FFF2-40B4-BE49-F238E27FC236}">
                <a16:creationId xmlns:a16="http://schemas.microsoft.com/office/drawing/2014/main" id="{DDC8FE03-2A19-5A45-9A98-7862F90E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8" y="2365248"/>
            <a:ext cx="2023872" cy="222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page3image48414720">
            <a:extLst>
              <a:ext uri="{FF2B5EF4-FFF2-40B4-BE49-F238E27FC236}">
                <a16:creationId xmlns:a16="http://schemas.microsoft.com/office/drawing/2014/main" id="{EF88F2CC-96AE-7A44-A21B-8F4779790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2365248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623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DON’T use : 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Your username or your actual name.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Family members or pets names.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 or anything simple, like ‘Password’</a:t>
            </a:r>
            <a:endParaRPr lang="en-GB" sz="3600" dirty="0">
              <a:solidFill>
                <a:schemeClr val="tx1"/>
              </a:solidFill>
            </a:endParaRPr>
          </a:p>
          <a:p>
            <a:endParaRPr lang="en-GB" sz="3600" dirty="0">
              <a:solidFill>
                <a:schemeClr val="tx1"/>
              </a:solidFill>
            </a:endParaRPr>
          </a:p>
          <a:p>
            <a:endParaRPr lang="en-GB" sz="3600" b="1" dirty="0">
              <a:solidFill>
                <a:srgbClr val="C00000"/>
              </a:solidFill>
            </a:endParaRPr>
          </a:p>
          <a:p>
            <a:endParaRPr lang="en-GB" sz="3600" dirty="0">
              <a:solidFill>
                <a:srgbClr val="C00000"/>
              </a:solidFill>
            </a:endParaRPr>
          </a:p>
          <a:p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43009" name="Picture 1" descr="page4image48498928">
            <a:extLst>
              <a:ext uri="{FF2B5EF4-FFF2-40B4-BE49-F238E27FC236}">
                <a16:creationId xmlns:a16="http://schemas.microsoft.com/office/drawing/2014/main" id="{323C86A6-63DE-C54C-B17C-7C6C2112B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4" y="1560576"/>
            <a:ext cx="2581485" cy="24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709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72720" y="1164325"/>
            <a:ext cx="11704320" cy="2389365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SCAMS AND SHARKS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5DE763-D619-5C44-92CB-AF04B2A71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95" y="2286000"/>
            <a:ext cx="5900405" cy="3596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630DBE-A74C-4F40-A205-0BBDBC25A2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59" y="4101973"/>
            <a:ext cx="4179076" cy="2804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80B559-8C6D-CD4E-832B-0FD6A7677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79701" y="3879127"/>
            <a:ext cx="2804160" cy="2650232"/>
          </a:xfrm>
          <a:prstGeom prst="rect">
            <a:avLst/>
          </a:prstGeom>
        </p:spPr>
      </p:pic>
      <p:pic>
        <p:nvPicPr>
          <p:cNvPr id="11" name="Amazon iPhone Phone SCAM-MP3" descr="Amazon iPhone Phone SCAM-MP3">
            <a:hlinkHover r:id="" action="ppaction://ole?verb=0"/>
            <a:extLst>
              <a:ext uri="{FF2B5EF4-FFF2-40B4-BE49-F238E27FC236}">
                <a16:creationId xmlns:a16="http://schemas.microsoft.com/office/drawing/2014/main" id="{AAB2DA7C-716E-2049-B8A9-1F0173A53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8897" y="-10305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7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To create a strong password, you could choose 3 words. </a:t>
            </a:r>
          </a:p>
          <a:p>
            <a:endParaRPr lang="en-GB" sz="3600" dirty="0">
              <a:solidFill>
                <a:schemeClr val="tx1"/>
              </a:solidFill>
            </a:endParaRPr>
          </a:p>
          <a:p>
            <a:r>
              <a:rPr lang="en-GB" sz="3600" dirty="0">
                <a:solidFill>
                  <a:schemeClr val="tx1"/>
                </a:solidFill>
              </a:rPr>
              <a:t>For example: </a:t>
            </a:r>
            <a:r>
              <a:rPr lang="en-GB" sz="3600" b="1" dirty="0" err="1">
                <a:solidFill>
                  <a:schemeClr val="tx1"/>
                </a:solidFill>
              </a:rPr>
              <a:t>cuptorchkettle</a:t>
            </a:r>
            <a:r>
              <a:rPr lang="en-GB" sz="3600" b="1" dirty="0">
                <a:solidFill>
                  <a:schemeClr val="tx1"/>
                </a:solidFill>
              </a:rPr>
              <a:t> </a:t>
            </a:r>
            <a:endParaRPr lang="en-GB" sz="3600" dirty="0">
              <a:solidFill>
                <a:schemeClr val="tx1"/>
              </a:solidFill>
            </a:endParaRPr>
          </a:p>
          <a:p>
            <a:endParaRPr lang="en-GB" sz="3600" dirty="0">
              <a:solidFill>
                <a:srgbClr val="002060"/>
              </a:solidFill>
            </a:endParaRPr>
          </a:p>
          <a:p>
            <a:endParaRPr lang="en-GB" sz="3600" dirty="0">
              <a:solidFill>
                <a:srgbClr val="002060"/>
              </a:solidFill>
            </a:endParaRPr>
          </a:p>
          <a:p>
            <a:endParaRPr lang="en-GB" sz="3600" b="1" dirty="0">
              <a:solidFill>
                <a:srgbClr val="002060"/>
              </a:solidFill>
            </a:endParaRPr>
          </a:p>
          <a:p>
            <a:endParaRPr lang="en-GB" sz="3600" dirty="0">
              <a:solidFill>
                <a:srgbClr val="002060"/>
              </a:solidFill>
            </a:endParaRPr>
          </a:p>
          <a:p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57345" name="Picture 1" descr="page6image49267520">
            <a:extLst>
              <a:ext uri="{FF2B5EF4-FFF2-40B4-BE49-F238E27FC236}">
                <a16:creationId xmlns:a16="http://schemas.microsoft.com/office/drawing/2014/main" id="{65B598AF-C2EC-9C41-8096-B40301D86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96" y="2747436"/>
            <a:ext cx="1208868" cy="120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page6image49276464">
            <a:extLst>
              <a:ext uri="{FF2B5EF4-FFF2-40B4-BE49-F238E27FC236}">
                <a16:creationId xmlns:a16="http://schemas.microsoft.com/office/drawing/2014/main" id="{857B24F5-D8D2-BE44-8B6C-18F9F4658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5" y="1911604"/>
            <a:ext cx="1208868" cy="120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page6image49267104">
            <a:extLst>
              <a:ext uri="{FF2B5EF4-FFF2-40B4-BE49-F238E27FC236}">
                <a16:creationId xmlns:a16="http://schemas.microsoft.com/office/drawing/2014/main" id="{3830B1C5-3387-4F45-A93C-6C47769E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1" y="3837096"/>
            <a:ext cx="1208868" cy="120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21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524294-7379-414D-B6C7-79F881B76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51" y="3798612"/>
            <a:ext cx="3114650" cy="2919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Look at the passwords you have written and see if think they are strong or weak. 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Move to the right piece of paper. 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4C2A3-164F-A64D-8F82-3F0C0ECC9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27" y="1950265"/>
            <a:ext cx="3094628" cy="29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9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Passwords.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6EC83-4C90-F64F-90FD-FF747419E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56" y="1468266"/>
            <a:ext cx="6012121" cy="3757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EB8295-CC7B-9C45-8D8F-F49C0F5DA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59" y="3891158"/>
            <a:ext cx="4467446" cy="2978297"/>
          </a:xfrm>
          <a:prstGeom prst="rect">
            <a:avLst/>
          </a:prstGeom>
        </p:spPr>
      </p:pic>
      <p:pic>
        <p:nvPicPr>
          <p:cNvPr id="3" name="Question sound effect" descr="Question sound effect">
            <a:hlinkClick r:id="" action="ppaction://media"/>
            <a:extLst>
              <a:ext uri="{FF2B5EF4-FFF2-40B4-BE49-F238E27FC236}">
                <a16:creationId xmlns:a16="http://schemas.microsoft.com/office/drawing/2014/main" id="{18A219B5-12D6-954F-9EC6-A1AF12F4C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1327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1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73380" y="541009"/>
            <a:ext cx="11704320" cy="2389365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Lets talk about Loan Sharks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A7ADD-5C54-B940-B055-0031CE249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4" y="1594707"/>
            <a:ext cx="8326503" cy="558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BD41E3-AB24-2744-B5BF-11962EB92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34907" y="2291932"/>
            <a:ext cx="4436147" cy="4192635"/>
          </a:xfrm>
          <a:prstGeom prst="rect">
            <a:avLst/>
          </a:prstGeom>
        </p:spPr>
      </p:pic>
      <p:pic>
        <p:nvPicPr>
          <p:cNvPr id="7" name="Jaws Sound Effect-MP3.mp3" descr="Jaws Sound Effect-MP3.mp3">
            <a:hlinkClick r:id="" action="ppaction://media"/>
            <a:extLst>
              <a:ext uri="{FF2B5EF4-FFF2-40B4-BE49-F238E27FC236}">
                <a16:creationId xmlns:a16="http://schemas.microsoft.com/office/drawing/2014/main" id="{4019DB4F-6DB4-4848-8D05-BD50384EC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2272" y="-13543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6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Loan Sharks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A Short Sketch from Robert, Katie and Marie. 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0EB43-C56A-8841-A588-D278C6011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35" y="1581346"/>
            <a:ext cx="24828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10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8C0F-3203-4294-9878-D3DB4B17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4A005-F595-60E2-55F5-3164F1924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25092-602A-CA0C-EF6C-540CB813D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23"/>
            <a:ext cx="12192000" cy="60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72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11306" y="1164325"/>
            <a:ext cx="9582736" cy="2389365"/>
          </a:xfrm>
        </p:spPr>
        <p:txBody>
          <a:bodyPr>
            <a:norm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coming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28726" y="2933105"/>
            <a:ext cx="9582736" cy="1133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Speak you Listen Event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60C58-53A0-3249-802E-B7996D882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42E347-4A8B-CC46-84CC-FB59AF1A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688" y="3380232"/>
            <a:ext cx="6444119" cy="321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72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72720" y="1164325"/>
            <a:ext cx="11704320" cy="2389365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a Scam is?</a:t>
            </a:r>
          </a:p>
        </p:txBody>
      </p:sp>
      <p:pic>
        <p:nvPicPr>
          <p:cNvPr id="1026" name="Picture 2" descr="page1image48336544">
            <a:extLst>
              <a:ext uri="{FF2B5EF4-FFF2-40B4-BE49-F238E27FC236}">
                <a16:creationId xmlns:a16="http://schemas.microsoft.com/office/drawing/2014/main" id="{BB970FA3-7168-4A41-9EBF-E6EA92CA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703" y="3553690"/>
            <a:ext cx="2548353" cy="247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page1image48337584">
            <a:extLst>
              <a:ext uri="{FF2B5EF4-FFF2-40B4-BE49-F238E27FC236}">
                <a16:creationId xmlns:a16="http://schemas.microsoft.com/office/drawing/2014/main" id="{BDB6CE62-E773-9340-AEA0-18E59E37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78" y="3099435"/>
            <a:ext cx="1406432" cy="157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lice Siren Sound With Flashing Lights" descr="Police Siren Sound With Flashing Lights">
            <a:hlinkClick r:id="" action="ppaction://media"/>
            <a:extLst>
              <a:ext uri="{FF2B5EF4-FFF2-40B4-BE49-F238E27FC236}">
                <a16:creationId xmlns:a16="http://schemas.microsoft.com/office/drawing/2014/main" id="{D2BD8AA5-28D7-BB4D-88E2-1A68D702B7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222.28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137" y="-11428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2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A scam is when people or a person plans to take money or information, by tricking someone </a:t>
            </a:r>
            <a:endParaRPr lang="en-GB" sz="360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2049" name="Picture 1" descr="page2image65977664">
            <a:extLst>
              <a:ext uri="{FF2B5EF4-FFF2-40B4-BE49-F238E27FC236}">
                <a16:creationId xmlns:a16="http://schemas.microsoft.com/office/drawing/2014/main" id="{A0E52969-DA99-1946-8633-19DF2B00C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058"/>
            <a:ext cx="3349255" cy="334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52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It may be a scam </a:t>
            </a:r>
            <a:r>
              <a:rPr lang="en-GB" sz="3600" b="1" dirty="0">
                <a:solidFill>
                  <a:schemeClr val="tx1"/>
                </a:solidFill>
              </a:rPr>
              <a:t>if it seems too good to be true. 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For example, an iPhone that is being sold for £25. 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4098" name="Picture 2" descr="page2image48362912">
            <a:extLst>
              <a:ext uri="{FF2B5EF4-FFF2-40B4-BE49-F238E27FC236}">
                <a16:creationId xmlns:a16="http://schemas.microsoft.com/office/drawing/2014/main" id="{A523C393-8998-8C47-9457-61F105810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5" y="1829980"/>
            <a:ext cx="2785731" cy="278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page2image65977664">
            <a:extLst>
              <a:ext uri="{FF2B5EF4-FFF2-40B4-BE49-F238E27FC236}">
                <a16:creationId xmlns:a16="http://schemas.microsoft.com/office/drawing/2014/main" id="{099C0188-984D-7D46-AE6F-4EBC9E06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658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It may be a scam </a:t>
            </a:r>
            <a:r>
              <a:rPr lang="en-GB" sz="3600" b="1" dirty="0">
                <a:solidFill>
                  <a:schemeClr val="tx1"/>
                </a:solidFill>
              </a:rPr>
              <a:t>if someone you don’t know contacts you. 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5122" name="Picture 2" descr="page2image48353552">
            <a:extLst>
              <a:ext uri="{FF2B5EF4-FFF2-40B4-BE49-F238E27FC236}">
                <a16:creationId xmlns:a16="http://schemas.microsoft.com/office/drawing/2014/main" id="{9236639D-D643-1143-A733-8650C20D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5" y="1896660"/>
            <a:ext cx="2824196" cy="282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547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Someone may even call you and say they are from a well-known company like “Microsoft” or ”BT”. </a:t>
            </a:r>
          </a:p>
          <a:p>
            <a:endParaRPr lang="en-GB" sz="3600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8193" name="Picture 1" descr="page2image48363120">
            <a:extLst>
              <a:ext uri="{FF2B5EF4-FFF2-40B4-BE49-F238E27FC236}">
                <a16:creationId xmlns:a16="http://schemas.microsoft.com/office/drawing/2014/main" id="{D2905F8A-E950-B34B-A826-330E0FC82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5" y="1704453"/>
            <a:ext cx="2679406" cy="267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076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There are lots of different ways people can be ‘scammed’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Can you think of other examples?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Talk on table about this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10241" name="Picture 1" descr="page3image48476144">
            <a:extLst>
              <a:ext uri="{FF2B5EF4-FFF2-40B4-BE49-F238E27FC236}">
                <a16:creationId xmlns:a16="http://schemas.microsoft.com/office/drawing/2014/main" id="{B7F0968F-95F8-534C-BDAC-7A91EB99C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9" y="1648045"/>
            <a:ext cx="2307265" cy="230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page3image48469072">
            <a:extLst>
              <a:ext uri="{FF2B5EF4-FFF2-40B4-BE49-F238E27FC236}">
                <a16:creationId xmlns:a16="http://schemas.microsoft.com/office/drawing/2014/main" id="{AC91F038-7141-1310-F0BF-E260219A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42" y="3266706"/>
            <a:ext cx="2074971" cy="207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page3image48475104">
            <a:extLst>
              <a:ext uri="{FF2B5EF4-FFF2-40B4-BE49-F238E27FC236}">
                <a16:creationId xmlns:a16="http://schemas.microsoft.com/office/drawing/2014/main" id="{F25B731F-211E-5B1F-90B7-22E00EC4C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5" y="4304191"/>
            <a:ext cx="2200940" cy="220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254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</a:rPr>
              <a:t>If you not sure if you are being scammed, talk to someone you trust. </a:t>
            </a:r>
          </a:p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</a:rPr>
              <a:t>Never feel pressured into giving money or personal information away. </a:t>
            </a:r>
            <a:endParaRPr lang="en-GB" sz="3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26625" name="Picture 1" descr="page5image48669424">
            <a:extLst>
              <a:ext uri="{FF2B5EF4-FFF2-40B4-BE49-F238E27FC236}">
                <a16:creationId xmlns:a16="http://schemas.microsoft.com/office/drawing/2014/main" id="{D9F8447A-6357-F04E-B12D-314A1DF0D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5" y="1757921"/>
            <a:ext cx="2633325" cy="263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506169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BDCB38D-89A7-4028-9490-C6CFD8B9ACEE}" vid="{AD1CAB8A-25D8-47C1-9714-E89BAB2EE4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WelcomeDoc</Template>
  <TotalTime>1338</TotalTime>
  <Words>441</Words>
  <Application>Microsoft Macintosh PowerPoint</Application>
  <PresentationFormat>Widescreen</PresentationFormat>
  <Paragraphs>95</Paragraphs>
  <Slides>26</Slides>
  <Notes>25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WelcomeDoc</vt:lpstr>
      <vt:lpstr>Welcome to We Speak You Listen</vt:lpstr>
      <vt:lpstr>SCAMS AND SHARKS</vt:lpstr>
      <vt:lpstr>What do you think a Scam is?</vt:lpstr>
      <vt:lpstr>Scams</vt:lpstr>
      <vt:lpstr>Scams</vt:lpstr>
      <vt:lpstr>Scams</vt:lpstr>
      <vt:lpstr>Scams</vt:lpstr>
      <vt:lpstr>Scams</vt:lpstr>
      <vt:lpstr>Scams</vt:lpstr>
      <vt:lpstr>Scams</vt:lpstr>
      <vt:lpstr>TIME FOR A BREAK</vt:lpstr>
      <vt:lpstr>What is a Password? </vt:lpstr>
      <vt:lpstr>Passwords</vt:lpstr>
      <vt:lpstr>Passwords</vt:lpstr>
      <vt:lpstr>Passwords</vt:lpstr>
      <vt:lpstr>Passwords</vt:lpstr>
      <vt:lpstr>Passwords</vt:lpstr>
      <vt:lpstr>Passwords tips</vt:lpstr>
      <vt:lpstr>Passwords</vt:lpstr>
      <vt:lpstr>Passwords</vt:lpstr>
      <vt:lpstr>Passwords</vt:lpstr>
      <vt:lpstr>Passwords.</vt:lpstr>
      <vt:lpstr>Lets talk about Loan Sharks </vt:lpstr>
      <vt:lpstr>Loan Sharks</vt:lpstr>
      <vt:lpstr>PowerPoint Presentation</vt:lpstr>
      <vt:lpstr>Thank you for coming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Sheffield Voices</dc:title>
  <dc:subject/>
  <dc:creator>Andrew Smith</dc:creator>
  <cp:keywords/>
  <dc:description/>
  <cp:lastModifiedBy>Andrew Smith</cp:lastModifiedBy>
  <cp:revision>18</cp:revision>
  <dcterms:created xsi:type="dcterms:W3CDTF">2022-09-07T21:10:07Z</dcterms:created>
  <dcterms:modified xsi:type="dcterms:W3CDTF">2022-09-14T22:19:43Z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rogh@microsoft.com</vt:lpwstr>
  </property>
  <property fmtid="{D5CDD505-2E9C-101B-9397-08002B2CF9AE}" pid="5" name="MSIP_Label_f42aa342-8706-4288-bd11-ebb85995028c_SetDate">
    <vt:lpwstr>2018-02-05T19:56:32.6740186Z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